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269CFE-2E00-46A6-A864-2447AC447FC1}" type="datetimeFigureOut">
              <a:rPr lang="en-CA" smtClean="0"/>
              <a:t>15/12/2010</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A5A7DF-5E28-43C5-B37D-6DA531E239B6}" type="slidenum">
              <a:rPr lang="en-CA" smtClean="0"/>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69CFE-2E00-46A6-A864-2447AC447FC1}" type="datetimeFigureOut">
              <a:rPr lang="en-CA" smtClean="0"/>
              <a:t>15/12/2010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A5A7DF-5E28-43C5-B37D-6DA531E239B6}"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3A5A7DF-5E28-43C5-B37D-6DA531E239B6}" type="slidenum">
              <a:rPr lang="en-CA" smtClean="0"/>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69CFE-2E00-46A6-A864-2447AC447FC1}" type="datetimeFigureOut">
              <a:rPr lang="en-CA" smtClean="0"/>
              <a:t>15/12/2010</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269CFE-2E00-46A6-A864-2447AC447FC1}" type="datetimeFigureOut">
              <a:rPr lang="en-CA" smtClean="0"/>
              <a:t>15/12/2010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73A5A7DF-5E28-43C5-B37D-6DA531E239B6}" type="slidenum">
              <a:rPr lang="en-CA" smtClean="0"/>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87269CFE-2E00-46A6-A864-2447AC447FC1}" type="datetimeFigureOut">
              <a:rPr lang="en-CA" smtClean="0"/>
              <a:t>15/12/2010</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A5A7DF-5E28-43C5-B37D-6DA531E239B6}" type="slidenum">
              <a:rPr lang="en-CA" smtClean="0"/>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7269CFE-2E00-46A6-A864-2447AC447FC1}" type="datetimeFigureOut">
              <a:rPr lang="en-CA" smtClean="0"/>
              <a:t>15/12/2010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A5A7DF-5E28-43C5-B37D-6DA531E239B6}" type="slidenum">
              <a:rPr lang="en-CA" smtClean="0"/>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7269CFE-2E00-46A6-A864-2447AC447FC1}" type="datetimeFigureOut">
              <a:rPr lang="en-CA" smtClean="0"/>
              <a:t>15/12/2010</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3A5A7DF-5E28-43C5-B37D-6DA531E239B6}" type="slidenum">
              <a:rPr lang="en-CA" smtClean="0"/>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69CFE-2E00-46A6-A864-2447AC447FC1}" type="datetimeFigureOut">
              <a:rPr lang="en-CA" smtClean="0"/>
              <a:t>15/12/2010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73A5A7DF-5E28-43C5-B37D-6DA531E239B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7269CFE-2E00-46A6-A864-2447AC447FC1}" type="datetimeFigureOut">
              <a:rPr lang="en-CA" smtClean="0"/>
              <a:t>15/12/2010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3A5A7DF-5E28-43C5-B37D-6DA531E239B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3A5A7DF-5E28-43C5-B37D-6DA531E239B6}" type="slidenum">
              <a:rPr lang="en-CA" smtClean="0"/>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7269CFE-2E00-46A6-A864-2447AC447FC1}" type="datetimeFigureOut">
              <a:rPr lang="en-CA" smtClean="0"/>
              <a:t>15/12/2010</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3A5A7DF-5E28-43C5-B37D-6DA531E239B6}" type="slidenum">
              <a:rPr lang="en-CA" smtClean="0"/>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7269CFE-2E00-46A6-A864-2447AC447FC1}" type="datetimeFigureOut">
              <a:rPr lang="en-CA" smtClean="0"/>
              <a:t>15/12/2010</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7269CFE-2E00-46A6-A864-2447AC447FC1}" type="datetimeFigureOut">
              <a:rPr lang="en-CA" smtClean="0"/>
              <a:t>15/12/2010</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3A5A7DF-5E28-43C5-B37D-6DA531E239B6}" type="slidenum">
              <a:rPr lang="en-CA" smtClean="0"/>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CA"/>
          </a:p>
        </p:txBody>
      </p:sp>
      <p:sp>
        <p:nvSpPr>
          <p:cNvPr id="2" name="Title 1"/>
          <p:cNvSpPr>
            <a:spLocks noGrp="1"/>
          </p:cNvSpPr>
          <p:nvPr>
            <p:ph type="ctrTitle"/>
          </p:nvPr>
        </p:nvSpPr>
        <p:spPr/>
        <p:txBody>
          <a:bodyPr/>
          <a:lstStyle/>
          <a:p>
            <a:r>
              <a:rPr lang="en-CA" dirty="0" smtClean="0"/>
              <a:t>FAMOUS CANADIANS OF THE 1950s</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712968" cy="3670236"/>
          </a:xfrm>
          <a:prstGeom prst="rect">
            <a:avLst/>
          </a:prstGeom>
          <a:noFill/>
        </p:spPr>
        <p:txBody>
          <a:bodyPr wrap="square" rtlCol="0">
            <a:spAutoFit/>
          </a:bodyPr>
          <a:lstStyle/>
          <a:p>
            <a:r>
              <a:rPr lang="en-CA" sz="2800" b="1" dirty="0"/>
              <a:t>Athletes </a:t>
            </a:r>
            <a:endParaRPr lang="en-CA" sz="2800" dirty="0"/>
          </a:p>
          <a:p>
            <a:r>
              <a:rPr lang="en-CA" dirty="0"/>
              <a:t> </a:t>
            </a:r>
          </a:p>
          <a:p>
            <a:pPr lvl="0">
              <a:buFont typeface="Arial" charset="0"/>
              <a:buChar char="•"/>
            </a:pPr>
            <a:r>
              <a:rPr lang="en-CA" sz="2800" dirty="0" smtClean="0"/>
              <a:t>Sports </a:t>
            </a:r>
            <a:r>
              <a:rPr lang="en-CA" sz="2800" dirty="0"/>
              <a:t>in the 1950s were very popular, especially because of the cold war</a:t>
            </a:r>
            <a:r>
              <a:rPr lang="en-CA" sz="2800" dirty="0" smtClean="0"/>
              <a:t>.</a:t>
            </a:r>
            <a:endParaRPr lang="en-CA" sz="2800" dirty="0"/>
          </a:p>
          <a:p>
            <a:r>
              <a:rPr lang="en-CA" sz="2800" dirty="0"/>
              <a:t> </a:t>
            </a:r>
          </a:p>
          <a:p>
            <a:pPr lvl="0">
              <a:buFont typeface="Arial" charset="0"/>
              <a:buChar char="•"/>
            </a:pPr>
            <a:r>
              <a:rPr lang="en-CA" sz="2800" dirty="0" smtClean="0"/>
              <a:t>Athletes </a:t>
            </a:r>
            <a:r>
              <a:rPr lang="en-CA" sz="2800" dirty="0"/>
              <a:t>were infamous, and were treated like </a:t>
            </a:r>
            <a:r>
              <a:rPr lang="en-CA" sz="2800" dirty="0" smtClean="0"/>
              <a:t>celebrities</a:t>
            </a:r>
          </a:p>
          <a:p>
            <a:pPr lvl="0">
              <a:buFont typeface="Arial" charset="0"/>
              <a:buChar char="•"/>
            </a:pPr>
            <a:endParaRPr lang="en-CA" sz="1050" dirty="0"/>
          </a:p>
          <a:p>
            <a:r>
              <a:rPr lang="en-CA" dirty="0"/>
              <a:t>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88640"/>
            <a:ext cx="8784976" cy="3200876"/>
          </a:xfrm>
          <a:prstGeom prst="rect">
            <a:avLst/>
          </a:prstGeom>
          <a:noFill/>
        </p:spPr>
        <p:txBody>
          <a:bodyPr wrap="square" rtlCol="0">
            <a:spAutoFit/>
          </a:bodyPr>
          <a:lstStyle/>
          <a:p>
            <a:pPr lvl="0"/>
            <a:r>
              <a:rPr lang="en-CA" sz="2400" b="1" dirty="0" smtClean="0"/>
              <a:t>Barbara Ann Scott</a:t>
            </a:r>
            <a:r>
              <a:rPr lang="en-CA" sz="2400" dirty="0" smtClean="0"/>
              <a:t>:</a:t>
            </a:r>
            <a:endParaRPr lang="en-CA" sz="1050" dirty="0" smtClean="0"/>
          </a:p>
          <a:p>
            <a:pPr lvl="0"/>
            <a:r>
              <a:rPr lang="en-CA" sz="1050" dirty="0"/>
              <a:t> </a:t>
            </a:r>
            <a:endParaRPr lang="en-CA" dirty="0" smtClean="0"/>
          </a:p>
          <a:p>
            <a:pPr lvl="0">
              <a:buFontTx/>
              <a:buChar char="-"/>
            </a:pPr>
            <a:r>
              <a:rPr lang="en-CA" sz="2000" dirty="0" smtClean="0"/>
              <a:t>Famous figure skater in late 40s early 50s. In 1948 her win at the Olympics (first Canadian singles skater to win internationally) was more celebrated than the win of the hockey team.</a:t>
            </a:r>
          </a:p>
          <a:p>
            <a:r>
              <a:rPr lang="en-CA" sz="2000" dirty="0" smtClean="0"/>
              <a:t> </a:t>
            </a:r>
          </a:p>
          <a:p>
            <a:pPr lvl="0"/>
            <a:r>
              <a:rPr lang="en-CA" sz="2000" dirty="0" smtClean="0"/>
              <a:t>- She became a famous celebrity (dolls were made of her, parades in her honours, given a car from the government).</a:t>
            </a:r>
          </a:p>
          <a:p>
            <a:r>
              <a:rPr lang="en-CA" sz="2000" dirty="0" smtClean="0"/>
              <a:t> </a:t>
            </a:r>
          </a:p>
          <a:p>
            <a:pPr lvl="0"/>
            <a:r>
              <a:rPr lang="en-CA" sz="2000" dirty="0" smtClean="0"/>
              <a:t>- Was the ‘perfect’ woman: sweet, kind, quit when she married</a:t>
            </a:r>
            <a:endParaRPr lang="en-CA" sz="2000" dirty="0"/>
          </a:p>
        </p:txBody>
      </p:sp>
      <p:pic>
        <p:nvPicPr>
          <p:cNvPr id="4" name="Picture 3" descr="http://www.forces.gc.ca/site/commun/ml-fe/images/articles/fullSize/11-07-15a.jpg"/>
          <p:cNvPicPr/>
          <p:nvPr/>
        </p:nvPicPr>
        <p:blipFill>
          <a:blip r:embed="rId2" cstate="print"/>
          <a:srcRect/>
          <a:stretch>
            <a:fillRect/>
          </a:stretch>
        </p:blipFill>
        <p:spPr bwMode="auto">
          <a:xfrm>
            <a:off x="2123728" y="3456237"/>
            <a:ext cx="3888432" cy="3401763"/>
          </a:xfrm>
          <a:prstGeom prst="rect">
            <a:avLst/>
          </a:prstGeom>
          <a:noFill/>
          <a:ln w="9525">
            <a:noFill/>
            <a:miter lim="800000"/>
            <a:headEnd/>
            <a:tailEnd/>
          </a:ln>
        </p:spPr>
      </p:pic>
      <p:pic>
        <p:nvPicPr>
          <p:cNvPr id="1026" name="Picture 2" descr="http://upload.wikimedia.org/wikipedia/commons/b/b1/Barbara_Ann_Scott_studing_leap_1948.jpg"/>
          <p:cNvPicPr>
            <a:picLocks noChangeAspect="1" noChangeArrowheads="1"/>
          </p:cNvPicPr>
          <p:nvPr/>
        </p:nvPicPr>
        <p:blipFill>
          <a:blip r:embed="rId3" cstate="print"/>
          <a:srcRect/>
          <a:stretch>
            <a:fillRect/>
          </a:stretch>
        </p:blipFill>
        <p:spPr bwMode="auto">
          <a:xfrm>
            <a:off x="6012160" y="3284984"/>
            <a:ext cx="3131840" cy="3384376"/>
          </a:xfrm>
          <a:prstGeom prst="rect">
            <a:avLst/>
          </a:prstGeom>
          <a:noFill/>
        </p:spPr>
      </p:pic>
      <p:pic>
        <p:nvPicPr>
          <p:cNvPr id="1028" name="Picture 4" descr="http://www.civilization.ca/cmc/exhibitions/hist/dolls/images/dobar01b.jpg"/>
          <p:cNvPicPr>
            <a:picLocks noChangeAspect="1" noChangeArrowheads="1"/>
          </p:cNvPicPr>
          <p:nvPr/>
        </p:nvPicPr>
        <p:blipFill>
          <a:blip r:embed="rId4" cstate="print"/>
          <a:srcRect/>
          <a:stretch>
            <a:fillRect/>
          </a:stretch>
        </p:blipFill>
        <p:spPr bwMode="auto">
          <a:xfrm>
            <a:off x="1" y="3541452"/>
            <a:ext cx="2123727" cy="33165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1"/>
            <a:ext cx="8784976" cy="4493538"/>
          </a:xfrm>
          <a:prstGeom prst="rect">
            <a:avLst/>
          </a:prstGeom>
          <a:noFill/>
        </p:spPr>
        <p:txBody>
          <a:bodyPr wrap="square" rtlCol="0">
            <a:spAutoFit/>
          </a:bodyPr>
          <a:lstStyle/>
          <a:p>
            <a:pPr lvl="0"/>
            <a:r>
              <a:rPr lang="en-CA" sz="2000" b="1" dirty="0"/>
              <a:t>Russ Jackson:</a:t>
            </a:r>
            <a:endParaRPr lang="en-CA" sz="2000" dirty="0"/>
          </a:p>
          <a:p>
            <a:pPr lvl="0"/>
            <a:r>
              <a:rPr lang="en-CA" sz="2000" dirty="0" smtClean="0"/>
              <a:t>- Considered </a:t>
            </a:r>
            <a:r>
              <a:rPr lang="en-CA" sz="2000" dirty="0"/>
              <a:t>(to this day) to be the </a:t>
            </a:r>
            <a:r>
              <a:rPr lang="en-CA" sz="2000" u="sng" dirty="0"/>
              <a:t>best quarterback to ever play in the CFL</a:t>
            </a:r>
            <a:endParaRPr lang="en-CA" sz="2000" dirty="0"/>
          </a:p>
          <a:p>
            <a:r>
              <a:rPr lang="en-CA" sz="2000" dirty="0"/>
              <a:t> </a:t>
            </a:r>
          </a:p>
          <a:p>
            <a:pPr lvl="0"/>
            <a:r>
              <a:rPr lang="en-CA" sz="2000" dirty="0" smtClean="0"/>
              <a:t>- Excelled </a:t>
            </a:r>
            <a:r>
              <a:rPr lang="en-CA" sz="2000" dirty="0"/>
              <a:t>at football and basketball, but </a:t>
            </a:r>
            <a:r>
              <a:rPr lang="en-CA" sz="2000" u="sng" dirty="0"/>
              <a:t>1958</a:t>
            </a:r>
            <a:r>
              <a:rPr lang="en-CA" sz="2000" dirty="0"/>
              <a:t> decided to accept his draft to the </a:t>
            </a:r>
            <a:r>
              <a:rPr lang="en-CA" sz="2000" i="1" u="sng" dirty="0"/>
              <a:t>Ottawa Rough Riders</a:t>
            </a:r>
            <a:r>
              <a:rPr lang="en-CA" sz="2000" dirty="0"/>
              <a:t>.</a:t>
            </a:r>
          </a:p>
          <a:p>
            <a:r>
              <a:rPr lang="en-CA" sz="2000" dirty="0"/>
              <a:t> </a:t>
            </a:r>
          </a:p>
          <a:p>
            <a:pPr lvl="0"/>
            <a:r>
              <a:rPr lang="en-CA" sz="2000" dirty="0" smtClean="0"/>
              <a:t>- Lead </a:t>
            </a:r>
            <a:r>
              <a:rPr lang="en-CA" sz="2000" dirty="0"/>
              <a:t>his team to 3 Grey Cups, and won the </a:t>
            </a:r>
            <a:r>
              <a:rPr lang="en-CA" sz="2000" dirty="0" err="1"/>
              <a:t>Schenley</a:t>
            </a:r>
            <a:r>
              <a:rPr lang="en-CA" sz="2000" dirty="0"/>
              <a:t> Award for Most Outstanding Player three times</a:t>
            </a:r>
          </a:p>
          <a:p>
            <a:r>
              <a:rPr lang="en-CA" sz="2000" dirty="0"/>
              <a:t> </a:t>
            </a:r>
            <a:endParaRPr lang="en-CA" sz="2000" dirty="0" smtClean="0"/>
          </a:p>
          <a:p>
            <a:r>
              <a:rPr lang="en-CA" sz="2000" dirty="0" smtClean="0"/>
              <a:t>- Canada </a:t>
            </a:r>
            <a:r>
              <a:rPr lang="en-CA" sz="2000" dirty="0"/>
              <a:t>showed their love by </a:t>
            </a:r>
            <a:r>
              <a:rPr lang="en-CA" sz="2000" u="sng" dirty="0"/>
              <a:t>appointing him an Officer of the Order of </a:t>
            </a:r>
            <a:r>
              <a:rPr lang="en-CA" sz="2000" u="sng" dirty="0" smtClean="0"/>
              <a:t>Canada</a:t>
            </a:r>
            <a:endParaRPr lang="en-CA" dirty="0"/>
          </a:p>
          <a:p>
            <a:r>
              <a:rPr lang="en-CA" sz="1600" i="1" dirty="0"/>
              <a:t>recognizes people in all sectors of Canadian society. Their contributions are varied, yet they have all enriched the lives of others and made a difference to this country. The Order of Canada’s motto is DESIDERANTES MELIOREM PATRIAM (They desire a better country). </a:t>
            </a:r>
            <a:endParaRPr lang="en-CA" sz="1600" dirty="0"/>
          </a:p>
          <a:p>
            <a:endParaRPr lang="en-CA" dirty="0"/>
          </a:p>
        </p:txBody>
      </p:sp>
      <p:pic>
        <p:nvPicPr>
          <p:cNvPr id="3" name="Picture 2" descr="http://www.sportshall.ca/images/cshof/uwm/987.6.2_u.jpg"/>
          <p:cNvPicPr/>
          <p:nvPr/>
        </p:nvPicPr>
        <p:blipFill>
          <a:blip r:embed="rId2" cstate="print"/>
          <a:srcRect/>
          <a:stretch>
            <a:fillRect/>
          </a:stretch>
        </p:blipFill>
        <p:spPr bwMode="auto">
          <a:xfrm>
            <a:off x="6335688" y="4293096"/>
            <a:ext cx="2808312" cy="2564904"/>
          </a:xfrm>
          <a:prstGeom prst="rect">
            <a:avLst/>
          </a:prstGeom>
          <a:noFill/>
          <a:ln w="9525">
            <a:noFill/>
            <a:miter lim="800000"/>
            <a:headEnd/>
            <a:tailEnd/>
          </a:ln>
        </p:spPr>
      </p:pic>
      <p:pic>
        <p:nvPicPr>
          <p:cNvPr id="16386" name="Picture 2" descr="http://cflapedia.com/Players/j/jackson_russ.jpg"/>
          <p:cNvPicPr>
            <a:picLocks noChangeAspect="1" noChangeArrowheads="1"/>
          </p:cNvPicPr>
          <p:nvPr/>
        </p:nvPicPr>
        <p:blipFill>
          <a:blip r:embed="rId3" cstate="print"/>
          <a:srcRect/>
          <a:stretch>
            <a:fillRect/>
          </a:stretch>
        </p:blipFill>
        <p:spPr bwMode="auto">
          <a:xfrm>
            <a:off x="0" y="4293096"/>
            <a:ext cx="2195736" cy="25649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88640"/>
            <a:ext cx="8784976" cy="3754874"/>
          </a:xfrm>
          <a:prstGeom prst="rect">
            <a:avLst/>
          </a:prstGeom>
          <a:noFill/>
        </p:spPr>
        <p:txBody>
          <a:bodyPr wrap="square" rtlCol="0">
            <a:spAutoFit/>
          </a:bodyPr>
          <a:lstStyle/>
          <a:p>
            <a:pPr lvl="0"/>
            <a:r>
              <a:rPr lang="en-CA" sz="2400" b="1" dirty="0"/>
              <a:t>Maurice “the Rocket” Richard:</a:t>
            </a:r>
            <a:endParaRPr lang="en-CA" sz="2400" dirty="0"/>
          </a:p>
          <a:p>
            <a:pPr lvl="0"/>
            <a:r>
              <a:rPr lang="en-CA" sz="2000" dirty="0" smtClean="0"/>
              <a:t>- Started </a:t>
            </a:r>
            <a:r>
              <a:rPr lang="en-CA" sz="2000" dirty="0"/>
              <a:t>his NHL career in 1940s and retired in 1960.</a:t>
            </a:r>
          </a:p>
          <a:p>
            <a:r>
              <a:rPr lang="en-CA" sz="2000" b="1" dirty="0"/>
              <a:t> </a:t>
            </a:r>
            <a:endParaRPr lang="en-CA" sz="2000" dirty="0"/>
          </a:p>
          <a:p>
            <a:pPr lvl="0"/>
            <a:r>
              <a:rPr lang="en-CA" sz="2000" dirty="0" smtClean="0"/>
              <a:t>- By </a:t>
            </a:r>
            <a:r>
              <a:rPr lang="en-CA" sz="2000" dirty="0"/>
              <a:t>the time Richard retired he owned 17 NHL records and eight Stanley Cup Championships.</a:t>
            </a:r>
          </a:p>
          <a:p>
            <a:r>
              <a:rPr lang="en-CA" sz="2000" b="1" dirty="0"/>
              <a:t> </a:t>
            </a:r>
            <a:endParaRPr lang="en-CA" sz="2000" dirty="0"/>
          </a:p>
          <a:p>
            <a:pPr lvl="0"/>
            <a:r>
              <a:rPr lang="en-CA" sz="2000" dirty="0" smtClean="0"/>
              <a:t>- After </a:t>
            </a:r>
            <a:r>
              <a:rPr lang="en-CA" sz="2000" dirty="0"/>
              <a:t>an intense fight, Richard was suspended for the remainder of the regular season and the playoffs. The decision enraged fans in Montreal, resulting in what came to be known as </a:t>
            </a:r>
            <a:r>
              <a:rPr lang="en-CA" sz="2000" u="sng" dirty="0"/>
              <a:t>"The Richard Riot",</a:t>
            </a:r>
            <a:r>
              <a:rPr lang="en-CA" sz="2000" dirty="0"/>
              <a:t> </a:t>
            </a:r>
          </a:p>
          <a:p>
            <a:pPr algn="ctr"/>
            <a:r>
              <a:rPr lang="en-CA" sz="1600" i="1" dirty="0"/>
              <a:t>one of the most notorious events the hockey world has ever seen.</a:t>
            </a:r>
            <a:endParaRPr lang="en-CA" sz="1600" dirty="0"/>
          </a:p>
          <a:p>
            <a:r>
              <a:rPr lang="en-CA" i="1" dirty="0"/>
              <a:t> </a:t>
            </a:r>
            <a:endParaRPr lang="en-CA" dirty="0"/>
          </a:p>
          <a:p>
            <a:endParaRPr lang="en-CA" dirty="0"/>
          </a:p>
        </p:txBody>
      </p:sp>
      <p:pic>
        <p:nvPicPr>
          <p:cNvPr id="6" name="Picture 5" descr="http://glengarrypedia.wikispaces.com/file/view/Richard1.jpg/30240365/Richard1.jpg"/>
          <p:cNvPicPr/>
          <p:nvPr/>
        </p:nvPicPr>
        <p:blipFill>
          <a:blip r:embed="rId2" cstate="print"/>
          <a:srcRect/>
          <a:stretch>
            <a:fillRect/>
          </a:stretch>
        </p:blipFill>
        <p:spPr bwMode="auto">
          <a:xfrm>
            <a:off x="0" y="3429000"/>
            <a:ext cx="2699792" cy="3429000"/>
          </a:xfrm>
          <a:prstGeom prst="rect">
            <a:avLst/>
          </a:prstGeom>
          <a:noFill/>
          <a:ln w="9525">
            <a:noFill/>
            <a:miter lim="800000"/>
            <a:headEnd/>
            <a:tailEnd/>
          </a:ln>
        </p:spPr>
      </p:pic>
      <p:pic>
        <p:nvPicPr>
          <p:cNvPr id="17411" name="Picture 3" descr="http://www.cbc.ca/sports/photoessay/top10-meltdowns/gfx/richard-altercation-350.jpg"/>
          <p:cNvPicPr>
            <a:picLocks noChangeAspect="1" noChangeArrowheads="1"/>
          </p:cNvPicPr>
          <p:nvPr/>
        </p:nvPicPr>
        <p:blipFill>
          <a:blip r:embed="rId3" cstate="print"/>
          <a:srcRect/>
          <a:stretch>
            <a:fillRect/>
          </a:stretch>
        </p:blipFill>
        <p:spPr bwMode="auto">
          <a:xfrm>
            <a:off x="5471592" y="3356992"/>
            <a:ext cx="3672408" cy="350100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4339650"/>
          </a:xfrm>
          <a:prstGeom prst="rect">
            <a:avLst/>
          </a:prstGeom>
          <a:noFill/>
        </p:spPr>
        <p:txBody>
          <a:bodyPr wrap="square" rtlCol="0">
            <a:spAutoFit/>
          </a:bodyPr>
          <a:lstStyle/>
          <a:p>
            <a:r>
              <a:rPr lang="en-CA" sz="2400" b="1" u="sng" dirty="0"/>
              <a:t>MUSIC</a:t>
            </a:r>
            <a:endParaRPr lang="en-CA" sz="2400" dirty="0"/>
          </a:p>
          <a:p>
            <a:r>
              <a:rPr lang="en-CA" sz="2400" b="1" dirty="0"/>
              <a:t> </a:t>
            </a:r>
            <a:endParaRPr lang="en-CA" sz="2400" dirty="0"/>
          </a:p>
          <a:p>
            <a:pPr lvl="0">
              <a:buFont typeface="Arial" pitchFamily="34" charset="0"/>
              <a:buChar char="•"/>
            </a:pPr>
            <a:r>
              <a:rPr lang="en-CA" sz="2400" dirty="0" smtClean="0"/>
              <a:t>There </a:t>
            </a:r>
            <a:r>
              <a:rPr lang="en-CA" sz="2400" dirty="0"/>
              <a:t>was a variety of music in the </a:t>
            </a:r>
            <a:r>
              <a:rPr lang="en-CA" sz="2400" dirty="0" smtClean="0"/>
              <a:t>1950s</a:t>
            </a:r>
            <a:endParaRPr lang="en-CA" sz="2400" dirty="0"/>
          </a:p>
          <a:p>
            <a:r>
              <a:rPr lang="en-CA" sz="2400" dirty="0"/>
              <a:t> </a:t>
            </a:r>
          </a:p>
          <a:p>
            <a:pPr lvl="0">
              <a:buFont typeface="Arial" pitchFamily="34" charset="0"/>
              <a:buChar char="•"/>
            </a:pPr>
            <a:r>
              <a:rPr lang="en-CA" sz="2400" dirty="0" smtClean="0"/>
              <a:t>Music </a:t>
            </a:r>
            <a:r>
              <a:rPr lang="en-CA" sz="2400" dirty="0"/>
              <a:t>was an important part element in the emergence of the youth </a:t>
            </a:r>
            <a:r>
              <a:rPr lang="en-CA" sz="2400" dirty="0" smtClean="0"/>
              <a:t>culture</a:t>
            </a:r>
          </a:p>
          <a:p>
            <a:endParaRPr lang="en-CA" sz="2400" dirty="0" smtClean="0"/>
          </a:p>
          <a:p>
            <a:pPr>
              <a:buFont typeface="Arial" pitchFamily="34" charset="0"/>
              <a:buChar char="•"/>
            </a:pPr>
            <a:r>
              <a:rPr lang="en-CA" sz="2400" dirty="0" smtClean="0"/>
              <a:t>Rock </a:t>
            </a:r>
            <a:r>
              <a:rPr lang="en-CA" sz="2400" dirty="0"/>
              <a:t>and Roll emerged for the first time (influenced by blues and other African-American ‘slave’ music). </a:t>
            </a:r>
            <a:endParaRPr lang="en-CA" sz="2400" dirty="0" smtClean="0"/>
          </a:p>
          <a:p>
            <a:pPr>
              <a:buFont typeface="Arial" pitchFamily="34" charset="0"/>
              <a:buChar char="•"/>
            </a:pPr>
            <a:endParaRPr lang="en-CA" sz="2400" dirty="0"/>
          </a:p>
          <a:p>
            <a:r>
              <a:rPr lang="en-CA" dirty="0"/>
              <a:t> </a:t>
            </a:r>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6647974"/>
          </a:xfrm>
          <a:prstGeom prst="rect">
            <a:avLst/>
          </a:prstGeom>
          <a:noFill/>
        </p:spPr>
        <p:txBody>
          <a:bodyPr wrap="square" rtlCol="0">
            <a:spAutoFit/>
          </a:bodyPr>
          <a:lstStyle/>
          <a:p>
            <a:pPr lvl="0">
              <a:buFont typeface="Arial" pitchFamily="34" charset="0"/>
              <a:buChar char="•"/>
            </a:pPr>
            <a:r>
              <a:rPr lang="en-CA" sz="2000" dirty="0" smtClean="0"/>
              <a:t>Canadians </a:t>
            </a:r>
            <a:r>
              <a:rPr lang="en-CA" sz="2000" dirty="0"/>
              <a:t>contributed to rock-and-roll, the </a:t>
            </a:r>
            <a:r>
              <a:rPr lang="en-CA" sz="2000" b="1" dirty="0"/>
              <a:t>Crew Cuts</a:t>
            </a:r>
            <a:r>
              <a:rPr lang="en-CA" sz="2000" dirty="0"/>
              <a:t> are credited with recording the first rock-and-roll song to sell a million copies</a:t>
            </a:r>
            <a:r>
              <a:rPr lang="en-CA" sz="2000" dirty="0" smtClean="0"/>
              <a:t>.</a:t>
            </a:r>
            <a:endParaRPr lang="en-CA" sz="2000" dirty="0"/>
          </a:p>
          <a:p>
            <a:pPr lvl="0">
              <a:buFont typeface="Arial" pitchFamily="34" charset="0"/>
              <a:buChar char="•"/>
            </a:pPr>
            <a:endParaRPr lang="en-CA" sz="2000" dirty="0" smtClean="0"/>
          </a:p>
          <a:p>
            <a:pPr lvl="0">
              <a:buFont typeface="Arial" pitchFamily="34" charset="0"/>
              <a:buChar char="•"/>
            </a:pPr>
            <a:endParaRPr lang="en-CA" sz="2000" dirty="0" smtClean="0"/>
          </a:p>
          <a:p>
            <a:pPr lvl="0">
              <a:buFont typeface="Arial" pitchFamily="34" charset="0"/>
              <a:buChar char="•"/>
            </a:pPr>
            <a:endParaRPr lang="en-CA" sz="2000" dirty="0"/>
          </a:p>
          <a:p>
            <a:pPr lvl="0">
              <a:buFont typeface="Arial" pitchFamily="34" charset="0"/>
              <a:buChar char="•"/>
            </a:pPr>
            <a:endParaRPr lang="en-CA" sz="2000" dirty="0" smtClean="0"/>
          </a:p>
          <a:p>
            <a:pPr lvl="0">
              <a:buFont typeface="Arial" pitchFamily="34" charset="0"/>
              <a:buChar char="•"/>
            </a:pPr>
            <a:endParaRPr lang="en-CA" sz="2000" dirty="0"/>
          </a:p>
          <a:p>
            <a:pPr lvl="0">
              <a:buFont typeface="Arial" pitchFamily="34" charset="0"/>
              <a:buChar char="•"/>
            </a:pPr>
            <a:endParaRPr lang="en-CA" sz="2000" dirty="0" smtClean="0"/>
          </a:p>
          <a:p>
            <a:pPr lvl="0">
              <a:buFont typeface="Arial" pitchFamily="34" charset="0"/>
              <a:buChar char="•"/>
            </a:pPr>
            <a:endParaRPr lang="en-CA" sz="2000" dirty="0"/>
          </a:p>
          <a:p>
            <a:pPr lvl="0">
              <a:buFont typeface="Arial" pitchFamily="34" charset="0"/>
              <a:buChar char="•"/>
            </a:pPr>
            <a:endParaRPr lang="en-CA" sz="2000" dirty="0"/>
          </a:p>
          <a:p>
            <a:pPr lvl="0">
              <a:buFont typeface="Arial" pitchFamily="34" charset="0"/>
              <a:buChar char="•"/>
            </a:pPr>
            <a:endParaRPr lang="en-CA" sz="2000" dirty="0"/>
          </a:p>
          <a:p>
            <a:r>
              <a:rPr lang="en-CA" sz="2000" dirty="0"/>
              <a:t> </a:t>
            </a:r>
          </a:p>
          <a:p>
            <a:pPr lvl="0">
              <a:buFont typeface="Arial" pitchFamily="34" charset="0"/>
              <a:buChar char="•"/>
            </a:pPr>
            <a:r>
              <a:rPr lang="en-CA" sz="2000" dirty="0" smtClean="0"/>
              <a:t>Rock-and-roll </a:t>
            </a:r>
            <a:r>
              <a:rPr lang="en-CA" sz="2000" dirty="0"/>
              <a:t>was a radical separation from contemporary music of the adults (parents reacted harshly to this rebellious music</a:t>
            </a:r>
            <a:r>
              <a:rPr lang="en-CA" sz="2000" dirty="0" smtClean="0"/>
              <a:t>).</a:t>
            </a:r>
          </a:p>
          <a:p>
            <a:pPr lvl="0"/>
            <a:endParaRPr lang="en-CA" sz="2000" dirty="0"/>
          </a:p>
          <a:p>
            <a:pPr algn="ctr"/>
            <a:r>
              <a:rPr lang="en-CA" sz="1600" i="1" dirty="0"/>
              <a:t>Rock-and-Roll was heavily criticized as promoting immorality and delinquency among youth.---“communist ploy to destroy the free world”</a:t>
            </a:r>
            <a:endParaRPr lang="en-CA" sz="1600" dirty="0"/>
          </a:p>
          <a:p>
            <a:pPr algn="ctr"/>
            <a:r>
              <a:rPr lang="en-CA" sz="1600" i="1" dirty="0"/>
              <a:t> </a:t>
            </a:r>
            <a:endParaRPr lang="en-CA" sz="1600" dirty="0"/>
          </a:p>
          <a:p>
            <a:pPr lvl="0">
              <a:buFont typeface="Arial" pitchFamily="34" charset="0"/>
              <a:buChar char="•"/>
            </a:pPr>
            <a:r>
              <a:rPr lang="en-CA" sz="2000" dirty="0" smtClean="0"/>
              <a:t>The </a:t>
            </a:r>
            <a:r>
              <a:rPr lang="en-CA" sz="2000" dirty="0"/>
              <a:t>more protested the music, the more it was loved (adult music was ‘square’ and rock-and-roll was “cool</a:t>
            </a:r>
            <a:r>
              <a:rPr lang="en-CA" sz="2000" dirty="0" smtClean="0"/>
              <a:t>”)</a:t>
            </a:r>
          </a:p>
          <a:p>
            <a:pPr lvl="0">
              <a:buFont typeface="Arial" pitchFamily="34" charset="0"/>
              <a:buChar char="•"/>
            </a:pPr>
            <a:endParaRPr lang="en-CA" sz="2000" dirty="0"/>
          </a:p>
          <a:p>
            <a:endParaRPr lang="en-CA" dirty="0"/>
          </a:p>
        </p:txBody>
      </p:sp>
      <p:pic>
        <p:nvPicPr>
          <p:cNvPr id="18434" name="Picture 2" descr="http://strathdee.files.wordpress.com/2010/04/crewcuts.jpg"/>
          <p:cNvPicPr>
            <a:picLocks noChangeAspect="1" noChangeArrowheads="1"/>
          </p:cNvPicPr>
          <p:nvPr/>
        </p:nvPicPr>
        <p:blipFill>
          <a:blip r:embed="rId2" cstate="print"/>
          <a:srcRect/>
          <a:stretch>
            <a:fillRect/>
          </a:stretch>
        </p:blipFill>
        <p:spPr bwMode="auto">
          <a:xfrm>
            <a:off x="1835696" y="908720"/>
            <a:ext cx="4536504" cy="298946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964488" cy="6647974"/>
          </a:xfrm>
          <a:prstGeom prst="rect">
            <a:avLst/>
          </a:prstGeom>
          <a:noFill/>
        </p:spPr>
        <p:txBody>
          <a:bodyPr wrap="square" rtlCol="0">
            <a:spAutoFit/>
          </a:bodyPr>
          <a:lstStyle/>
          <a:p>
            <a:pPr lvl="0">
              <a:buFont typeface="Arial" pitchFamily="34" charset="0"/>
              <a:buChar char="•"/>
            </a:pPr>
            <a:r>
              <a:rPr lang="en-CA" sz="2400" dirty="0" smtClean="0"/>
              <a:t>Bobby </a:t>
            </a:r>
            <a:r>
              <a:rPr lang="en-CA" sz="2400" dirty="0" err="1"/>
              <a:t>Curtola</a:t>
            </a:r>
            <a:r>
              <a:rPr lang="en-CA" sz="2400" dirty="0"/>
              <a:t> (Thunder Bay) became a teen idol, his clean cut music made him famous through the 50s and 60s</a:t>
            </a:r>
            <a:r>
              <a:rPr lang="en-CA" sz="2400" dirty="0" smtClean="0"/>
              <a:t>.</a:t>
            </a:r>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r>
              <a:rPr lang="en-CA" sz="2400" dirty="0"/>
              <a:t> </a:t>
            </a:r>
            <a:endParaRPr lang="en-CA" sz="2400" dirty="0" smtClean="0"/>
          </a:p>
          <a:p>
            <a:endParaRPr lang="en-CA" sz="2400" dirty="0"/>
          </a:p>
          <a:p>
            <a:endParaRPr lang="en-CA" sz="2400" dirty="0"/>
          </a:p>
          <a:p>
            <a:pPr lvl="0">
              <a:buFont typeface="Arial" pitchFamily="34" charset="0"/>
              <a:buChar char="•"/>
            </a:pPr>
            <a:r>
              <a:rPr lang="en-CA" sz="2400" dirty="0" smtClean="0"/>
              <a:t>Canadian </a:t>
            </a:r>
            <a:r>
              <a:rPr lang="en-CA" sz="2400" dirty="0"/>
              <a:t>artists were measured by their ability to crack the American music charts</a:t>
            </a:r>
            <a:r>
              <a:rPr lang="en-CA" sz="2400" dirty="0" smtClean="0"/>
              <a:t>.</a:t>
            </a:r>
          </a:p>
          <a:p>
            <a:pPr lvl="0">
              <a:buFont typeface="Arial" pitchFamily="34" charset="0"/>
              <a:buChar char="•"/>
            </a:pPr>
            <a:endParaRPr lang="en-CA" sz="2400" dirty="0"/>
          </a:p>
          <a:p>
            <a:endParaRPr lang="en-CA" dirty="0"/>
          </a:p>
        </p:txBody>
      </p:sp>
      <p:pic>
        <p:nvPicPr>
          <p:cNvPr id="3" name="Picture 2" descr="http://www.crystalballrecords.com/catalog/images/bobby%20curtola%20personality.jpg"/>
          <p:cNvPicPr/>
          <p:nvPr/>
        </p:nvPicPr>
        <p:blipFill>
          <a:blip r:embed="rId2" cstate="print"/>
          <a:srcRect/>
          <a:stretch>
            <a:fillRect/>
          </a:stretch>
        </p:blipFill>
        <p:spPr bwMode="auto">
          <a:xfrm>
            <a:off x="539552" y="1268760"/>
            <a:ext cx="3096344" cy="3384376"/>
          </a:xfrm>
          <a:prstGeom prst="rect">
            <a:avLst/>
          </a:prstGeom>
          <a:noFill/>
          <a:ln w="9525">
            <a:noFill/>
            <a:miter lim="800000"/>
            <a:headEnd/>
            <a:tailEnd/>
          </a:ln>
        </p:spPr>
      </p:pic>
      <p:pic>
        <p:nvPicPr>
          <p:cNvPr id="20482" name="Picture 2" descr="http://oldhaunts.ca/images/bobbycurtola400.jpg"/>
          <p:cNvPicPr>
            <a:picLocks noChangeAspect="1" noChangeArrowheads="1"/>
          </p:cNvPicPr>
          <p:nvPr/>
        </p:nvPicPr>
        <p:blipFill>
          <a:blip r:embed="rId3" cstate="print"/>
          <a:srcRect/>
          <a:stretch>
            <a:fillRect/>
          </a:stretch>
        </p:blipFill>
        <p:spPr bwMode="auto">
          <a:xfrm>
            <a:off x="4139952" y="1052736"/>
            <a:ext cx="3676650" cy="43204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6278642"/>
          </a:xfrm>
          <a:prstGeom prst="rect">
            <a:avLst/>
          </a:prstGeom>
          <a:noFill/>
        </p:spPr>
        <p:txBody>
          <a:bodyPr wrap="square" rtlCol="0">
            <a:spAutoFit/>
          </a:bodyPr>
          <a:lstStyle/>
          <a:p>
            <a:pPr lvl="0">
              <a:buFont typeface="Arial" pitchFamily="34" charset="0"/>
              <a:buChar char="•"/>
            </a:pPr>
            <a:r>
              <a:rPr lang="en-CA" sz="2400" dirty="0" smtClean="0"/>
              <a:t>1956- </a:t>
            </a:r>
            <a:r>
              <a:rPr lang="en-CA" sz="2400" b="1" dirty="0"/>
              <a:t>Elvis Presley</a:t>
            </a:r>
            <a:r>
              <a:rPr lang="en-CA" sz="2400" dirty="0"/>
              <a:t> with a new sound and style, he challenged the social and racial barriers of the time, he ushered in a whole new era of music and popular culture</a:t>
            </a:r>
            <a:r>
              <a:rPr lang="en-CA" sz="2400" dirty="0" smtClean="0"/>
              <a:t>.</a:t>
            </a:r>
          </a:p>
          <a:p>
            <a:pPr lvl="0"/>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pPr lvl="0">
              <a:buFont typeface="Arial" pitchFamily="34" charset="0"/>
              <a:buChar char="•"/>
            </a:pPr>
            <a:endParaRPr lang="en-CA" sz="2400" dirty="0" smtClean="0"/>
          </a:p>
          <a:p>
            <a:pPr lvl="0">
              <a:buFont typeface="Arial" pitchFamily="34" charset="0"/>
              <a:buChar char="•"/>
            </a:pPr>
            <a:endParaRPr lang="en-CA" sz="2400" dirty="0"/>
          </a:p>
          <a:p>
            <a:r>
              <a:rPr lang="en-CA" sz="2400" dirty="0"/>
              <a:t>  </a:t>
            </a:r>
          </a:p>
          <a:p>
            <a:r>
              <a:rPr lang="en-CA" sz="2400" dirty="0"/>
              <a:t> </a:t>
            </a:r>
          </a:p>
          <a:p>
            <a:pPr>
              <a:buFont typeface="Arial" pitchFamily="34" charset="0"/>
              <a:buChar char="•"/>
            </a:pPr>
            <a:r>
              <a:rPr lang="en-CA" sz="2400" dirty="0" smtClean="0"/>
              <a:t>1960s </a:t>
            </a:r>
            <a:r>
              <a:rPr lang="en-CA" sz="2400" dirty="0"/>
              <a:t>went from single acts to rock </a:t>
            </a:r>
            <a:r>
              <a:rPr lang="en-CA" sz="2400" dirty="0" smtClean="0"/>
              <a:t>bands</a:t>
            </a:r>
          </a:p>
          <a:p>
            <a:pPr>
              <a:buFont typeface="Arial" pitchFamily="34" charset="0"/>
              <a:buChar char="•"/>
            </a:pPr>
            <a:endParaRPr lang="en-CA" dirty="0"/>
          </a:p>
        </p:txBody>
      </p:sp>
      <p:pic>
        <p:nvPicPr>
          <p:cNvPr id="3" name="Picture 2" descr="http://www.picturehistory.com/images/products/0/2/4/prod_2431.jpg"/>
          <p:cNvPicPr/>
          <p:nvPr/>
        </p:nvPicPr>
        <p:blipFill>
          <a:blip r:embed="rId2" cstate="print"/>
          <a:srcRect/>
          <a:stretch>
            <a:fillRect/>
          </a:stretch>
        </p:blipFill>
        <p:spPr bwMode="auto">
          <a:xfrm>
            <a:off x="323528" y="1412776"/>
            <a:ext cx="3384376" cy="4392488"/>
          </a:xfrm>
          <a:prstGeom prst="rect">
            <a:avLst/>
          </a:prstGeom>
          <a:noFill/>
          <a:ln w="9525">
            <a:noFill/>
            <a:miter lim="800000"/>
            <a:headEnd/>
            <a:tailEnd/>
          </a:ln>
        </p:spPr>
      </p:pic>
      <p:pic>
        <p:nvPicPr>
          <p:cNvPr id="4" name="Picture 3" descr="http://symonsez.files.wordpress.com/2010/06/elvis-presley.jpg"/>
          <p:cNvPicPr/>
          <p:nvPr/>
        </p:nvPicPr>
        <p:blipFill>
          <a:blip r:embed="rId3" cstate="print"/>
          <a:srcRect/>
          <a:stretch>
            <a:fillRect/>
          </a:stretch>
        </p:blipFill>
        <p:spPr bwMode="auto">
          <a:xfrm>
            <a:off x="3635896" y="1268760"/>
            <a:ext cx="2952328" cy="3600400"/>
          </a:xfrm>
          <a:prstGeom prst="rect">
            <a:avLst/>
          </a:prstGeom>
          <a:noFill/>
          <a:ln w="9525">
            <a:noFill/>
            <a:miter lim="800000"/>
            <a:headEnd/>
            <a:tailEnd/>
          </a:ln>
        </p:spPr>
      </p:pic>
      <p:pic>
        <p:nvPicPr>
          <p:cNvPr id="21506" name="Picture 2" descr="http://www.lookilikey.com/wp-content/uploads/2009/01/elvis-presley.jpg"/>
          <p:cNvPicPr>
            <a:picLocks noChangeAspect="1" noChangeArrowheads="1"/>
          </p:cNvPicPr>
          <p:nvPr/>
        </p:nvPicPr>
        <p:blipFill>
          <a:blip r:embed="rId4" cstate="print"/>
          <a:srcRect/>
          <a:stretch>
            <a:fillRect/>
          </a:stretch>
        </p:blipFill>
        <p:spPr bwMode="auto">
          <a:xfrm>
            <a:off x="6444208" y="2542980"/>
            <a:ext cx="2699792" cy="385251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TotalTime>
  <Words>195</Words>
  <Application>Microsoft Office PowerPoint</Application>
  <PresentationFormat>On-screen Show (4:3)</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FAMOUS CANADIANS OF THE 1950s</vt:lpstr>
      <vt:lpstr>Slide 2</vt:lpstr>
      <vt:lpstr>Slide 3</vt:lpstr>
      <vt:lpstr>Slide 4</vt:lpstr>
      <vt:lpstr>Slide 5</vt:lpstr>
      <vt:lpstr>Slide 6</vt:lpstr>
      <vt:lpstr>Slide 7</vt:lpstr>
      <vt:lpstr>Slide 8</vt:lpstr>
      <vt:lpstr>Slide 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CANADIANS OF THE 1950s</dc:title>
  <dc:creator> </dc:creator>
  <cp:lastModifiedBy> </cp:lastModifiedBy>
  <cp:revision>4</cp:revision>
  <dcterms:created xsi:type="dcterms:W3CDTF">2010-12-15T14:41:09Z</dcterms:created>
  <dcterms:modified xsi:type="dcterms:W3CDTF">2010-12-15T15:20:08Z</dcterms:modified>
</cp:coreProperties>
</file>